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
  </p:notesMasterIdLst>
  <p:sldIdLst>
    <p:sldId id="289" r:id="rId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74"/>
  </p:normalViewPr>
  <p:slideViewPr>
    <p:cSldViewPr snapToGrid="0" snapToObjects="1">
      <p:cViewPr>
        <p:scale>
          <a:sx n="66" d="100"/>
          <a:sy n="66" d="100"/>
        </p:scale>
        <p:origin x="876"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A5A8DD-CD3B-E846-88E4-340906FEC127}" type="datetimeFigureOut">
              <a:rPr lang="en-US" smtClean="0"/>
              <a:t>5/4/2020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26AE21D-DA1A-9544-83C1-4E139D3D96DE}" type="slidenum">
              <a:rPr lang="en-US" smtClean="0"/>
              <a:t>‹#›</a:t>
            </a:fld>
            <a:endParaRPr lang="en-US"/>
          </a:p>
        </p:txBody>
      </p:sp>
    </p:spTree>
    <p:extLst>
      <p:ext uri="{BB962C8B-B14F-4D97-AF65-F5344CB8AC3E}">
        <p14:creationId xmlns:p14="http://schemas.microsoft.com/office/powerpoint/2010/main" val="16420514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BD7DD47-B971-6945-A20F-5FF5BBDB1F6B}" type="datetimeFigureOut">
              <a:rPr lang="en-US" smtClean="0"/>
              <a:t>5/4/2020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900FA25-9D4E-0E45-8B19-85AC396F9C3C}" type="slidenum">
              <a:rPr lang="en-US" smtClean="0"/>
              <a:t>‹#›</a:t>
            </a:fld>
            <a:endParaRPr lang="en-US"/>
          </a:p>
        </p:txBody>
      </p:sp>
    </p:spTree>
    <p:extLst>
      <p:ext uri="{BB962C8B-B14F-4D97-AF65-F5344CB8AC3E}">
        <p14:creationId xmlns:p14="http://schemas.microsoft.com/office/powerpoint/2010/main" val="20452482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BD7DD47-B971-6945-A20F-5FF5BBDB1F6B}" type="datetimeFigureOut">
              <a:rPr lang="en-US" smtClean="0"/>
              <a:t>5/4/2020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900FA25-9D4E-0E45-8B19-85AC396F9C3C}" type="slidenum">
              <a:rPr lang="en-US" smtClean="0"/>
              <a:t>‹#›</a:t>
            </a:fld>
            <a:endParaRPr lang="en-US"/>
          </a:p>
        </p:txBody>
      </p:sp>
    </p:spTree>
    <p:extLst>
      <p:ext uri="{BB962C8B-B14F-4D97-AF65-F5344CB8AC3E}">
        <p14:creationId xmlns:p14="http://schemas.microsoft.com/office/powerpoint/2010/main" val="5695841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7BD7DD47-B971-6945-A20F-5FF5BBDB1F6B}" type="datetimeFigureOut">
              <a:rPr lang="en-US" smtClean="0"/>
              <a:t>5/4/2020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900FA25-9D4E-0E45-8B19-85AC396F9C3C}" type="slidenum">
              <a:rPr lang="en-US" smtClean="0"/>
              <a:t>‹#›</a:t>
            </a:fld>
            <a:endParaRPr lang="en-US"/>
          </a:p>
        </p:txBody>
      </p:sp>
    </p:spTree>
    <p:extLst>
      <p:ext uri="{BB962C8B-B14F-4D97-AF65-F5344CB8AC3E}">
        <p14:creationId xmlns:p14="http://schemas.microsoft.com/office/powerpoint/2010/main" val="391301198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7BD7DD47-B971-6945-A20F-5FF5BBDB1F6B}" type="datetimeFigureOut">
              <a:rPr lang="en-US" smtClean="0"/>
              <a:t>5/4/2020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900FA25-9D4E-0E45-8B19-85AC396F9C3C}" type="slidenum">
              <a:rPr lang="en-US" smtClean="0"/>
              <a:t>‹#›</a:t>
            </a:fld>
            <a:endParaRPr lang="en-US"/>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37018325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BD7DD47-B971-6945-A20F-5FF5BBDB1F6B}" type="datetimeFigureOut">
              <a:rPr lang="en-US" smtClean="0"/>
              <a:t>5/4/2020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900FA25-9D4E-0E45-8B19-85AC396F9C3C}" type="slidenum">
              <a:rPr lang="en-US" smtClean="0"/>
              <a:t>‹#›</a:t>
            </a:fld>
            <a:endParaRPr lang="en-US"/>
          </a:p>
        </p:txBody>
      </p:sp>
    </p:spTree>
    <p:extLst>
      <p:ext uri="{BB962C8B-B14F-4D97-AF65-F5344CB8AC3E}">
        <p14:creationId xmlns:p14="http://schemas.microsoft.com/office/powerpoint/2010/main" val="148560064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7BD7DD47-B971-6945-A20F-5FF5BBDB1F6B}" type="datetimeFigureOut">
              <a:rPr lang="en-US" smtClean="0"/>
              <a:t>5/4/2020</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900FA25-9D4E-0E45-8B19-85AC396F9C3C}" type="slidenum">
              <a:rPr lang="en-US" smtClean="0"/>
              <a:t>‹#›</a:t>
            </a:fld>
            <a:endParaRPr lang="en-US"/>
          </a:p>
        </p:txBody>
      </p:sp>
    </p:spTree>
    <p:extLst>
      <p:ext uri="{BB962C8B-B14F-4D97-AF65-F5344CB8AC3E}">
        <p14:creationId xmlns:p14="http://schemas.microsoft.com/office/powerpoint/2010/main" val="357587088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7BD7DD47-B971-6945-A20F-5FF5BBDB1F6B}" type="datetimeFigureOut">
              <a:rPr lang="en-US" smtClean="0"/>
              <a:t>5/4/2020</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900FA25-9D4E-0E45-8B19-85AC396F9C3C}" type="slidenum">
              <a:rPr lang="en-US" smtClean="0"/>
              <a:t>‹#›</a:t>
            </a:fld>
            <a:endParaRPr lang="en-US"/>
          </a:p>
        </p:txBody>
      </p:sp>
    </p:spTree>
    <p:extLst>
      <p:ext uri="{BB962C8B-B14F-4D97-AF65-F5344CB8AC3E}">
        <p14:creationId xmlns:p14="http://schemas.microsoft.com/office/powerpoint/2010/main" val="323874588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BD7DD47-B971-6945-A20F-5FF5BBDB1F6B}" type="datetimeFigureOut">
              <a:rPr lang="en-US" smtClean="0"/>
              <a:t>5/4/2020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900FA25-9D4E-0E45-8B19-85AC396F9C3C}" type="slidenum">
              <a:rPr lang="en-US" smtClean="0"/>
              <a:t>‹#›</a:t>
            </a:fld>
            <a:endParaRPr lang="en-US"/>
          </a:p>
        </p:txBody>
      </p:sp>
    </p:spTree>
    <p:extLst>
      <p:ext uri="{BB962C8B-B14F-4D97-AF65-F5344CB8AC3E}">
        <p14:creationId xmlns:p14="http://schemas.microsoft.com/office/powerpoint/2010/main" val="272282521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BD7DD47-B971-6945-A20F-5FF5BBDB1F6B}" type="datetimeFigureOut">
              <a:rPr lang="en-US" smtClean="0"/>
              <a:t>5/4/2020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900FA25-9D4E-0E45-8B19-85AC396F9C3C}" type="slidenum">
              <a:rPr lang="en-US" smtClean="0"/>
              <a:t>‹#›</a:t>
            </a:fld>
            <a:endParaRPr lang="en-US"/>
          </a:p>
        </p:txBody>
      </p:sp>
    </p:spTree>
    <p:extLst>
      <p:ext uri="{BB962C8B-B14F-4D97-AF65-F5344CB8AC3E}">
        <p14:creationId xmlns:p14="http://schemas.microsoft.com/office/powerpoint/2010/main" val="37875419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7BD7DD47-B971-6945-A20F-5FF5BBDB1F6B}" type="datetimeFigureOut">
              <a:rPr lang="en-US" smtClean="0"/>
              <a:t>5/4/2020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900FA25-9D4E-0E45-8B19-85AC396F9C3C}" type="slidenum">
              <a:rPr lang="en-US" smtClean="0"/>
              <a:t>‹#›</a:t>
            </a:fld>
            <a:endParaRPr lang="en-US"/>
          </a:p>
        </p:txBody>
      </p:sp>
    </p:spTree>
    <p:extLst>
      <p:ext uri="{BB962C8B-B14F-4D97-AF65-F5344CB8AC3E}">
        <p14:creationId xmlns:p14="http://schemas.microsoft.com/office/powerpoint/2010/main" val="7378543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BD7DD47-B971-6945-A20F-5FF5BBDB1F6B}" type="datetimeFigureOut">
              <a:rPr lang="en-US" smtClean="0"/>
              <a:t>5/4/2020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900FA25-9D4E-0E45-8B19-85AC396F9C3C}" type="slidenum">
              <a:rPr lang="en-US" smtClean="0"/>
              <a:t>‹#›</a:t>
            </a:fld>
            <a:endParaRPr lang="en-US"/>
          </a:p>
        </p:txBody>
      </p:sp>
    </p:spTree>
    <p:extLst>
      <p:ext uri="{BB962C8B-B14F-4D97-AF65-F5344CB8AC3E}">
        <p14:creationId xmlns:p14="http://schemas.microsoft.com/office/powerpoint/2010/main" val="24550429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BD7DD47-B971-6945-A20F-5FF5BBDB1F6B}" type="datetimeFigureOut">
              <a:rPr lang="en-US" smtClean="0"/>
              <a:t>5/4/2020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900FA25-9D4E-0E45-8B19-85AC396F9C3C}" type="slidenum">
              <a:rPr lang="en-US" smtClean="0"/>
              <a:t>‹#›</a:t>
            </a:fld>
            <a:endParaRPr lang="en-US"/>
          </a:p>
        </p:txBody>
      </p:sp>
    </p:spTree>
    <p:extLst>
      <p:ext uri="{BB962C8B-B14F-4D97-AF65-F5344CB8AC3E}">
        <p14:creationId xmlns:p14="http://schemas.microsoft.com/office/powerpoint/2010/main" val="26780819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BD7DD47-B971-6945-A20F-5FF5BBDB1F6B}" type="datetimeFigureOut">
              <a:rPr lang="en-US" smtClean="0"/>
              <a:t>5/4/2020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900FA25-9D4E-0E45-8B19-85AC396F9C3C}" type="slidenum">
              <a:rPr lang="en-US" smtClean="0"/>
              <a:t>‹#›</a:t>
            </a:fld>
            <a:endParaRPr lang="en-US"/>
          </a:p>
        </p:txBody>
      </p:sp>
    </p:spTree>
    <p:extLst>
      <p:ext uri="{BB962C8B-B14F-4D97-AF65-F5344CB8AC3E}">
        <p14:creationId xmlns:p14="http://schemas.microsoft.com/office/powerpoint/2010/main" val="20185550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7BD7DD47-B971-6945-A20F-5FF5BBDB1F6B}" type="datetimeFigureOut">
              <a:rPr lang="en-US" smtClean="0"/>
              <a:t>5/4/2020</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0900FA25-9D4E-0E45-8B19-85AC396F9C3C}" type="slidenum">
              <a:rPr lang="en-US" smtClean="0"/>
              <a:t>‹#›</a:t>
            </a:fld>
            <a:endParaRPr lang="en-US"/>
          </a:p>
        </p:txBody>
      </p:sp>
    </p:spTree>
    <p:extLst>
      <p:ext uri="{BB962C8B-B14F-4D97-AF65-F5344CB8AC3E}">
        <p14:creationId xmlns:p14="http://schemas.microsoft.com/office/powerpoint/2010/main" val="26250403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7BD7DD47-B971-6945-A20F-5FF5BBDB1F6B}" type="datetimeFigureOut">
              <a:rPr lang="en-US" smtClean="0"/>
              <a:t>5/4/2020</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0900FA25-9D4E-0E45-8B19-85AC396F9C3C}" type="slidenum">
              <a:rPr lang="en-US" smtClean="0"/>
              <a:t>‹#›</a:t>
            </a:fld>
            <a:endParaRPr lang="en-US"/>
          </a:p>
        </p:txBody>
      </p:sp>
    </p:spTree>
    <p:extLst>
      <p:ext uri="{BB962C8B-B14F-4D97-AF65-F5344CB8AC3E}">
        <p14:creationId xmlns:p14="http://schemas.microsoft.com/office/powerpoint/2010/main" val="18093527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7BD7DD47-B971-6945-A20F-5FF5BBDB1F6B}" type="datetimeFigureOut">
              <a:rPr lang="en-US" smtClean="0"/>
              <a:t>5/4/2020</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0900FA25-9D4E-0E45-8B19-85AC396F9C3C}" type="slidenum">
              <a:rPr lang="en-US" smtClean="0"/>
              <a:t>‹#›</a:t>
            </a:fld>
            <a:endParaRPr lang="en-US"/>
          </a:p>
        </p:txBody>
      </p:sp>
    </p:spTree>
    <p:extLst>
      <p:ext uri="{BB962C8B-B14F-4D97-AF65-F5344CB8AC3E}">
        <p14:creationId xmlns:p14="http://schemas.microsoft.com/office/powerpoint/2010/main" val="38152099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BD7DD47-B971-6945-A20F-5FF5BBDB1F6B}" type="datetimeFigureOut">
              <a:rPr lang="en-US" smtClean="0"/>
              <a:t>5/4/2020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900FA25-9D4E-0E45-8B19-85AC396F9C3C}" type="slidenum">
              <a:rPr lang="en-US" smtClean="0"/>
              <a:t>‹#›</a:t>
            </a:fld>
            <a:endParaRPr lang="en-US"/>
          </a:p>
        </p:txBody>
      </p:sp>
    </p:spTree>
    <p:extLst>
      <p:ext uri="{BB962C8B-B14F-4D97-AF65-F5344CB8AC3E}">
        <p14:creationId xmlns:p14="http://schemas.microsoft.com/office/powerpoint/2010/main" val="32955111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7BD7DD47-B971-6945-A20F-5FF5BBDB1F6B}" type="datetimeFigureOut">
              <a:rPr lang="en-US" smtClean="0"/>
              <a:t>5/4/2020</a:t>
            </a:fld>
            <a:endParaRPr lang="en-US"/>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0900FA25-9D4E-0E45-8B19-85AC396F9C3C}" type="slidenum">
              <a:rPr lang="en-US" smtClean="0"/>
              <a:t>‹#›</a:t>
            </a:fld>
            <a:endParaRPr lang="en-US"/>
          </a:p>
        </p:txBody>
      </p:sp>
    </p:spTree>
    <p:extLst>
      <p:ext uri="{BB962C8B-B14F-4D97-AF65-F5344CB8AC3E}">
        <p14:creationId xmlns:p14="http://schemas.microsoft.com/office/powerpoint/2010/main" val="2515541966"/>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2.tiff"/><Relationship Id="rId3" Type="http://schemas.openxmlformats.org/officeDocument/2006/relationships/image" Target="../media/image7.tiff"/><Relationship Id="rId7" Type="http://schemas.openxmlformats.org/officeDocument/2006/relationships/image" Target="../media/image11.tiff"/><Relationship Id="rId12" Type="http://schemas.openxmlformats.org/officeDocument/2006/relationships/image" Target="../media/image16.tiff"/><Relationship Id="rId2" Type="http://schemas.openxmlformats.org/officeDocument/2006/relationships/image" Target="../media/image6.jpg"/><Relationship Id="rId1" Type="http://schemas.openxmlformats.org/officeDocument/2006/relationships/slideLayout" Target="../slideLayouts/slideLayout2.xml"/><Relationship Id="rId6" Type="http://schemas.openxmlformats.org/officeDocument/2006/relationships/image" Target="../media/image10.tiff"/><Relationship Id="rId11" Type="http://schemas.openxmlformats.org/officeDocument/2006/relationships/image" Target="../media/image15.tiff"/><Relationship Id="rId5" Type="http://schemas.openxmlformats.org/officeDocument/2006/relationships/image" Target="../media/image9.tiff"/><Relationship Id="rId10" Type="http://schemas.openxmlformats.org/officeDocument/2006/relationships/image" Target="../media/image14.tiff"/><Relationship Id="rId4" Type="http://schemas.openxmlformats.org/officeDocument/2006/relationships/image" Target="../media/image8.tiff"/><Relationship Id="rId9" Type="http://schemas.openxmlformats.org/officeDocument/2006/relationships/image" Target="../media/image13.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E6DFA9-FC30-46A4-A9DC-2D40A37D5185}"/>
              </a:ext>
            </a:extLst>
          </p:cNvPr>
          <p:cNvSpPr>
            <a:spLocks noGrp="1"/>
          </p:cNvSpPr>
          <p:nvPr>
            <p:ph type="title"/>
          </p:nvPr>
        </p:nvSpPr>
        <p:spPr>
          <a:xfrm>
            <a:off x="4192173" y="47332"/>
            <a:ext cx="4555773" cy="307777"/>
          </a:xfrm>
        </p:spPr>
        <p:txBody>
          <a:bodyPr/>
          <a:lstStyle/>
          <a:p>
            <a:r>
              <a:rPr lang="en-US" sz="2500" u="sng" dirty="0">
                <a:latin typeface="Times New Roman" panose="02020603050405020304" pitchFamily="18" charset="0"/>
                <a:cs typeface="Times New Roman" panose="02020603050405020304" pitchFamily="18" charset="0"/>
              </a:rPr>
              <a:t>Classification of Potential Buyers</a:t>
            </a:r>
          </a:p>
        </p:txBody>
      </p:sp>
      <p:pic>
        <p:nvPicPr>
          <p:cNvPr id="5" name="Picture 4">
            <a:extLst>
              <a:ext uri="{FF2B5EF4-FFF2-40B4-BE49-F238E27FC236}">
                <a16:creationId xmlns:a16="http://schemas.microsoft.com/office/drawing/2014/main" id="{6DA539AE-994D-4A12-B111-7ED37F77FD23}"/>
              </a:ext>
            </a:extLst>
          </p:cNvPr>
          <p:cNvPicPr>
            <a:picLocks noChangeAspect="1"/>
          </p:cNvPicPr>
          <p:nvPr/>
        </p:nvPicPr>
        <p:blipFill rotWithShape="1">
          <a:blip r:embed="rId2">
            <a:extLst>
              <a:ext uri="{28A0092B-C50C-407E-A947-70E740481C1C}">
                <a14:useLocalDpi xmlns:a14="http://schemas.microsoft.com/office/drawing/2010/main" val="0"/>
              </a:ext>
            </a:extLst>
          </a:blip>
          <a:srcRect r="73146" b="6242"/>
          <a:stretch/>
        </p:blipFill>
        <p:spPr>
          <a:xfrm>
            <a:off x="11406350" y="77437"/>
            <a:ext cx="710020" cy="791265"/>
          </a:xfrm>
          <a:prstGeom prst="rect">
            <a:avLst/>
          </a:prstGeom>
        </p:spPr>
      </p:pic>
      <p:sp>
        <p:nvSpPr>
          <p:cNvPr id="6" name="TextBox 5">
            <a:extLst>
              <a:ext uri="{FF2B5EF4-FFF2-40B4-BE49-F238E27FC236}">
                <a16:creationId xmlns:a16="http://schemas.microsoft.com/office/drawing/2014/main" id="{6D30D3B8-D9C6-49B9-925B-052EE1795A99}"/>
              </a:ext>
            </a:extLst>
          </p:cNvPr>
          <p:cNvSpPr txBox="1"/>
          <p:nvPr/>
        </p:nvSpPr>
        <p:spPr>
          <a:xfrm>
            <a:off x="3705298" y="541208"/>
            <a:ext cx="6161649" cy="307777"/>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Presented by Sai Sathvick Chirakala, Maitreyi Naik, </a:t>
            </a:r>
            <a:r>
              <a:rPr lang="en-US" sz="1400" dirty="0" err="1">
                <a:latin typeface="Times New Roman" panose="02020603050405020304" pitchFamily="18" charset="0"/>
                <a:cs typeface="Times New Roman" panose="02020603050405020304" pitchFamily="18" charset="0"/>
              </a:rPr>
              <a:t>Nikhila</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Ratakonda</a:t>
            </a:r>
            <a:endParaRPr lang="en-US" sz="1400" dirty="0">
              <a:latin typeface="Times New Roman" panose="02020603050405020304" pitchFamily="18" charset="0"/>
              <a:cs typeface="Times New Roman" panose="02020603050405020304" pitchFamily="18" charset="0"/>
            </a:endParaRPr>
          </a:p>
        </p:txBody>
      </p:sp>
      <p:sp>
        <p:nvSpPr>
          <p:cNvPr id="14" name="TextBox 13">
            <a:extLst>
              <a:ext uri="{FF2B5EF4-FFF2-40B4-BE49-F238E27FC236}">
                <a16:creationId xmlns:a16="http://schemas.microsoft.com/office/drawing/2014/main" id="{0A49B7A8-B9F0-4CC5-90DC-452DDBBA9580}"/>
              </a:ext>
            </a:extLst>
          </p:cNvPr>
          <p:cNvSpPr txBox="1"/>
          <p:nvPr/>
        </p:nvSpPr>
        <p:spPr>
          <a:xfrm>
            <a:off x="232726" y="1957567"/>
            <a:ext cx="1064952" cy="338554"/>
          </a:xfrm>
          <a:prstGeom prst="rect">
            <a:avLst/>
          </a:prstGeom>
          <a:noFill/>
        </p:spPr>
        <p:txBody>
          <a:bodyPr wrap="square" rtlCol="0">
            <a:spAutoFit/>
          </a:bodyPr>
          <a:lstStyle/>
          <a:p>
            <a:r>
              <a:rPr lang="en-US" sz="1600" u="sng" dirty="0">
                <a:latin typeface="Times New Roman" panose="02020603050405020304" pitchFamily="18" charset="0"/>
                <a:cs typeface="Times New Roman" panose="02020603050405020304" pitchFamily="18" charset="0"/>
              </a:rPr>
              <a:t>Procedure</a:t>
            </a:r>
          </a:p>
        </p:txBody>
      </p:sp>
      <p:sp>
        <p:nvSpPr>
          <p:cNvPr id="15" name="TextBox 14">
            <a:extLst>
              <a:ext uri="{FF2B5EF4-FFF2-40B4-BE49-F238E27FC236}">
                <a16:creationId xmlns:a16="http://schemas.microsoft.com/office/drawing/2014/main" id="{BB26CFE0-B584-42A3-8A35-28B06496750B}"/>
              </a:ext>
            </a:extLst>
          </p:cNvPr>
          <p:cNvSpPr txBox="1"/>
          <p:nvPr/>
        </p:nvSpPr>
        <p:spPr>
          <a:xfrm>
            <a:off x="502545" y="2271706"/>
            <a:ext cx="661199" cy="461665"/>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Import Dataset</a:t>
            </a:r>
          </a:p>
        </p:txBody>
      </p:sp>
      <p:sp>
        <p:nvSpPr>
          <p:cNvPr id="18" name="TextBox 17">
            <a:extLst>
              <a:ext uri="{FF2B5EF4-FFF2-40B4-BE49-F238E27FC236}">
                <a16:creationId xmlns:a16="http://schemas.microsoft.com/office/drawing/2014/main" id="{D6F3A777-E69C-484E-973E-84196011EBBA}"/>
              </a:ext>
            </a:extLst>
          </p:cNvPr>
          <p:cNvSpPr txBox="1"/>
          <p:nvPr/>
        </p:nvSpPr>
        <p:spPr>
          <a:xfrm>
            <a:off x="376270" y="2893127"/>
            <a:ext cx="858129" cy="646331"/>
          </a:xfrm>
          <a:prstGeom prst="rect">
            <a:avLst/>
          </a:prstGeom>
          <a:noFill/>
        </p:spPr>
        <p:txBody>
          <a:bodyPr wrap="square" rtlCol="0">
            <a:spAutoFit/>
          </a:bodyPr>
          <a:lstStyle/>
          <a:p>
            <a:pPr algn="ctr"/>
            <a:r>
              <a:rPr lang="en-US" sz="1200" dirty="0">
                <a:latin typeface="Times New Roman" panose="02020603050405020304" pitchFamily="18" charset="0"/>
                <a:cs typeface="Times New Roman" panose="02020603050405020304" pitchFamily="18" charset="0"/>
              </a:rPr>
              <a:t>Take care of missing data</a:t>
            </a:r>
          </a:p>
        </p:txBody>
      </p:sp>
      <p:sp>
        <p:nvSpPr>
          <p:cNvPr id="19" name="TextBox 18">
            <a:extLst>
              <a:ext uri="{FF2B5EF4-FFF2-40B4-BE49-F238E27FC236}">
                <a16:creationId xmlns:a16="http://schemas.microsoft.com/office/drawing/2014/main" id="{3332CBA0-14CE-461E-8571-E1C4A785C4A7}"/>
              </a:ext>
            </a:extLst>
          </p:cNvPr>
          <p:cNvSpPr txBox="1"/>
          <p:nvPr/>
        </p:nvSpPr>
        <p:spPr>
          <a:xfrm>
            <a:off x="304380" y="3676211"/>
            <a:ext cx="999079" cy="646331"/>
          </a:xfrm>
          <a:prstGeom prst="rect">
            <a:avLst/>
          </a:prstGeom>
          <a:noFill/>
        </p:spPr>
        <p:txBody>
          <a:bodyPr wrap="square" rtlCol="0">
            <a:spAutoFit/>
          </a:bodyPr>
          <a:lstStyle/>
          <a:p>
            <a:pPr algn="ctr"/>
            <a:r>
              <a:rPr lang="en-US" sz="1200" dirty="0">
                <a:latin typeface="Times New Roman" panose="02020603050405020304" pitchFamily="18" charset="0"/>
                <a:cs typeface="Times New Roman" panose="02020603050405020304" pitchFamily="18" charset="0"/>
              </a:rPr>
              <a:t>Encode categorical data</a:t>
            </a:r>
          </a:p>
        </p:txBody>
      </p:sp>
      <p:sp>
        <p:nvSpPr>
          <p:cNvPr id="20" name="TextBox 19">
            <a:extLst>
              <a:ext uri="{FF2B5EF4-FFF2-40B4-BE49-F238E27FC236}">
                <a16:creationId xmlns:a16="http://schemas.microsoft.com/office/drawing/2014/main" id="{B58BF21A-46C2-4612-B718-21A569AAB6A0}"/>
              </a:ext>
            </a:extLst>
          </p:cNvPr>
          <p:cNvSpPr txBox="1"/>
          <p:nvPr/>
        </p:nvSpPr>
        <p:spPr>
          <a:xfrm>
            <a:off x="76428" y="4439714"/>
            <a:ext cx="1507163" cy="646331"/>
          </a:xfrm>
          <a:prstGeom prst="rect">
            <a:avLst/>
          </a:prstGeom>
          <a:noFill/>
        </p:spPr>
        <p:txBody>
          <a:bodyPr wrap="square" rtlCol="0">
            <a:spAutoFit/>
          </a:bodyPr>
          <a:lstStyle/>
          <a:p>
            <a:pPr algn="ctr"/>
            <a:r>
              <a:rPr lang="en-US" sz="1200" dirty="0">
                <a:latin typeface="Times New Roman" panose="02020603050405020304" pitchFamily="18" charset="0"/>
                <a:cs typeface="Times New Roman" panose="02020603050405020304" pitchFamily="18" charset="0"/>
              </a:rPr>
              <a:t>Split the dataset into training set and test set</a:t>
            </a:r>
          </a:p>
        </p:txBody>
      </p:sp>
      <p:sp>
        <p:nvSpPr>
          <p:cNvPr id="21" name="TextBox 20">
            <a:extLst>
              <a:ext uri="{FF2B5EF4-FFF2-40B4-BE49-F238E27FC236}">
                <a16:creationId xmlns:a16="http://schemas.microsoft.com/office/drawing/2014/main" id="{FC0B7144-DCBB-43EB-B4B3-EB63EBD55C39}"/>
              </a:ext>
            </a:extLst>
          </p:cNvPr>
          <p:cNvSpPr txBox="1"/>
          <p:nvPr/>
        </p:nvSpPr>
        <p:spPr>
          <a:xfrm>
            <a:off x="506900" y="5205722"/>
            <a:ext cx="963621" cy="461665"/>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Feature scaling</a:t>
            </a:r>
          </a:p>
        </p:txBody>
      </p:sp>
      <p:sp>
        <p:nvSpPr>
          <p:cNvPr id="22" name="TextBox 21">
            <a:extLst>
              <a:ext uri="{FF2B5EF4-FFF2-40B4-BE49-F238E27FC236}">
                <a16:creationId xmlns:a16="http://schemas.microsoft.com/office/drawing/2014/main" id="{AA3F7493-3EB8-4701-AB4D-47E4A30E143D}"/>
              </a:ext>
            </a:extLst>
          </p:cNvPr>
          <p:cNvSpPr txBox="1"/>
          <p:nvPr/>
        </p:nvSpPr>
        <p:spPr>
          <a:xfrm>
            <a:off x="244519" y="5805895"/>
            <a:ext cx="1189811" cy="461665"/>
          </a:xfrm>
          <a:prstGeom prst="rect">
            <a:avLst/>
          </a:prstGeom>
          <a:noFill/>
        </p:spPr>
        <p:txBody>
          <a:bodyPr wrap="square" rtlCol="0">
            <a:spAutoFit/>
          </a:bodyPr>
          <a:lstStyle/>
          <a:p>
            <a:pPr algn="ctr"/>
            <a:r>
              <a:rPr lang="en-US" sz="1200" dirty="0">
                <a:latin typeface="Times New Roman" panose="02020603050405020304" pitchFamily="18" charset="0"/>
                <a:cs typeface="Times New Roman" panose="02020603050405020304" pitchFamily="18" charset="0"/>
              </a:rPr>
              <a:t>Data preprocessing</a:t>
            </a:r>
          </a:p>
        </p:txBody>
      </p:sp>
      <p:sp>
        <p:nvSpPr>
          <p:cNvPr id="27" name="TextBox 26">
            <a:extLst>
              <a:ext uri="{FF2B5EF4-FFF2-40B4-BE49-F238E27FC236}">
                <a16:creationId xmlns:a16="http://schemas.microsoft.com/office/drawing/2014/main" id="{593B6371-1C15-4F58-87CF-495A316C7F61}"/>
              </a:ext>
            </a:extLst>
          </p:cNvPr>
          <p:cNvSpPr txBox="1"/>
          <p:nvPr/>
        </p:nvSpPr>
        <p:spPr>
          <a:xfrm>
            <a:off x="1835620" y="1974739"/>
            <a:ext cx="864699" cy="338554"/>
          </a:xfrm>
          <a:prstGeom prst="rect">
            <a:avLst/>
          </a:prstGeom>
          <a:noFill/>
        </p:spPr>
        <p:txBody>
          <a:bodyPr wrap="square" rtlCol="0">
            <a:spAutoFit/>
          </a:bodyPr>
          <a:lstStyle/>
          <a:p>
            <a:r>
              <a:rPr lang="en-US" sz="1600" u="sng" dirty="0">
                <a:latin typeface="Times New Roman" panose="02020603050405020304" pitchFamily="18" charset="0"/>
                <a:cs typeface="Times New Roman" panose="02020603050405020304" pitchFamily="18" charset="0"/>
              </a:rPr>
              <a:t>Results</a:t>
            </a:r>
            <a:r>
              <a:rPr lang="en-US" sz="1600" dirty="0">
                <a:latin typeface="Times New Roman" panose="02020603050405020304" pitchFamily="18" charset="0"/>
                <a:cs typeface="Times New Roman" panose="02020603050405020304" pitchFamily="18" charset="0"/>
              </a:rPr>
              <a:t>: </a:t>
            </a:r>
          </a:p>
        </p:txBody>
      </p:sp>
      <p:sp>
        <p:nvSpPr>
          <p:cNvPr id="35" name="TextBox 34">
            <a:extLst>
              <a:ext uri="{FF2B5EF4-FFF2-40B4-BE49-F238E27FC236}">
                <a16:creationId xmlns:a16="http://schemas.microsoft.com/office/drawing/2014/main" id="{85BA313D-95EE-4CAD-88FD-1FB32498D187}"/>
              </a:ext>
            </a:extLst>
          </p:cNvPr>
          <p:cNvSpPr txBox="1"/>
          <p:nvPr/>
        </p:nvSpPr>
        <p:spPr>
          <a:xfrm>
            <a:off x="244519" y="712784"/>
            <a:ext cx="959531" cy="338554"/>
          </a:xfrm>
          <a:prstGeom prst="rect">
            <a:avLst/>
          </a:prstGeom>
          <a:noFill/>
        </p:spPr>
        <p:txBody>
          <a:bodyPr wrap="square" rtlCol="0">
            <a:spAutoFit/>
          </a:bodyPr>
          <a:lstStyle/>
          <a:p>
            <a:pPr algn="just"/>
            <a:r>
              <a:rPr lang="en-US" sz="1600" u="sng" dirty="0">
                <a:latin typeface="Times New Roman" panose="02020603050405020304" pitchFamily="18" charset="0"/>
                <a:cs typeface="Times New Roman" panose="02020603050405020304" pitchFamily="18" charset="0"/>
              </a:rPr>
              <a:t>Abstract</a:t>
            </a:r>
            <a:r>
              <a:rPr lang="en-US" sz="1600" dirty="0">
                <a:latin typeface="Times New Roman" panose="02020603050405020304" pitchFamily="18" charset="0"/>
                <a:cs typeface="Times New Roman" panose="02020603050405020304" pitchFamily="18" charset="0"/>
              </a:rPr>
              <a:t>: </a:t>
            </a:r>
          </a:p>
        </p:txBody>
      </p:sp>
      <p:sp>
        <p:nvSpPr>
          <p:cNvPr id="36" name="TextBox 35">
            <a:extLst>
              <a:ext uri="{FF2B5EF4-FFF2-40B4-BE49-F238E27FC236}">
                <a16:creationId xmlns:a16="http://schemas.microsoft.com/office/drawing/2014/main" id="{4A7E3035-086B-4EAD-BC7F-680010214991}"/>
              </a:ext>
            </a:extLst>
          </p:cNvPr>
          <p:cNvSpPr txBox="1"/>
          <p:nvPr/>
        </p:nvSpPr>
        <p:spPr>
          <a:xfrm>
            <a:off x="226958" y="1069800"/>
            <a:ext cx="11797789" cy="1131079"/>
          </a:xfrm>
          <a:prstGeom prst="rect">
            <a:avLst/>
          </a:prstGeom>
          <a:noFill/>
        </p:spPr>
        <p:txBody>
          <a:bodyPr wrap="square" rtlCol="0">
            <a:spAutoFit/>
          </a:bodyPr>
          <a:lstStyle/>
          <a:p>
            <a:pPr algn="just"/>
            <a:r>
              <a:rPr lang="en-US" sz="1350" dirty="0">
                <a:latin typeface="Times New Roman" panose="02020603050405020304" pitchFamily="18" charset="0"/>
                <a:cs typeface="Times New Roman" panose="02020603050405020304" pitchFamily="18" charset="0"/>
              </a:rPr>
              <a:t>The dataset contains information of users in a social network. This information contains the user id, their gender, their age and their estimated salary. This social network has several business clients who can put their ads on the social network. One of their clients has a car company which has just launched their brand-new luxury SUV for a great price. And we're trying to see which of these users of the social network are going to buy this newly launched SUV. Depending on the age and estimated income, the built model would predict if the user would purchase it or not.</a:t>
            </a:r>
          </a:p>
          <a:p>
            <a:pPr algn="just"/>
            <a:endParaRPr lang="en-US" sz="1350" dirty="0">
              <a:latin typeface="Times New Roman" panose="02020603050405020304" pitchFamily="18" charset="0"/>
              <a:cs typeface="Times New Roman" panose="02020603050405020304" pitchFamily="18" charset="0"/>
            </a:endParaRPr>
          </a:p>
        </p:txBody>
      </p:sp>
      <p:pic>
        <p:nvPicPr>
          <p:cNvPr id="47" name="Picture 46">
            <a:extLst>
              <a:ext uri="{FF2B5EF4-FFF2-40B4-BE49-F238E27FC236}">
                <a16:creationId xmlns:a16="http://schemas.microsoft.com/office/drawing/2014/main" id="{48CF558C-6B4D-468E-8904-7ABCEC5062B7}"/>
              </a:ext>
            </a:extLst>
          </p:cNvPr>
          <p:cNvPicPr>
            <a:picLocks noChangeAspect="1"/>
          </p:cNvPicPr>
          <p:nvPr/>
        </p:nvPicPr>
        <p:blipFill rotWithShape="1">
          <a:blip r:embed="rId3"/>
          <a:srcRect l="6281" b="5902"/>
          <a:stretch/>
        </p:blipFill>
        <p:spPr>
          <a:xfrm>
            <a:off x="2011614" y="4589395"/>
            <a:ext cx="1996430" cy="1498492"/>
          </a:xfrm>
          <a:prstGeom prst="rect">
            <a:avLst/>
          </a:prstGeom>
        </p:spPr>
      </p:pic>
      <p:sp>
        <p:nvSpPr>
          <p:cNvPr id="48" name="TextBox 47">
            <a:extLst>
              <a:ext uri="{FF2B5EF4-FFF2-40B4-BE49-F238E27FC236}">
                <a16:creationId xmlns:a16="http://schemas.microsoft.com/office/drawing/2014/main" id="{7A22885B-4B58-4B45-B51A-D8E18D14F1CA}"/>
              </a:ext>
            </a:extLst>
          </p:cNvPr>
          <p:cNvSpPr txBox="1"/>
          <p:nvPr/>
        </p:nvSpPr>
        <p:spPr>
          <a:xfrm>
            <a:off x="2172861" y="2368531"/>
            <a:ext cx="1647001" cy="307777"/>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Logistic Regression</a:t>
            </a:r>
          </a:p>
        </p:txBody>
      </p:sp>
      <p:pic>
        <p:nvPicPr>
          <p:cNvPr id="49" name="Content Placeholder 3">
            <a:extLst>
              <a:ext uri="{FF2B5EF4-FFF2-40B4-BE49-F238E27FC236}">
                <a16:creationId xmlns:a16="http://schemas.microsoft.com/office/drawing/2014/main" id="{91C69F6A-4966-4E4C-AAC0-A72E3A0EECB3}"/>
              </a:ext>
            </a:extLst>
          </p:cNvPr>
          <p:cNvPicPr>
            <a:picLocks noChangeAspect="1"/>
          </p:cNvPicPr>
          <p:nvPr/>
        </p:nvPicPr>
        <p:blipFill rotWithShape="1">
          <a:blip r:embed="rId4"/>
          <a:srcRect l="6497" t="1141" b="6258"/>
          <a:stretch/>
        </p:blipFill>
        <p:spPr>
          <a:xfrm>
            <a:off x="1998146" y="2709323"/>
            <a:ext cx="1996430" cy="1498492"/>
          </a:xfrm>
          <a:prstGeom prst="rect">
            <a:avLst/>
          </a:prstGeom>
        </p:spPr>
      </p:pic>
      <p:pic>
        <p:nvPicPr>
          <p:cNvPr id="52" name="Content Placeholder 3">
            <a:extLst>
              <a:ext uri="{FF2B5EF4-FFF2-40B4-BE49-F238E27FC236}">
                <a16:creationId xmlns:a16="http://schemas.microsoft.com/office/drawing/2014/main" id="{4DE49388-826C-4A93-BCD4-B37BD621B5CB}"/>
              </a:ext>
            </a:extLst>
          </p:cNvPr>
          <p:cNvPicPr>
            <a:picLocks noChangeAspect="1"/>
          </p:cNvPicPr>
          <p:nvPr/>
        </p:nvPicPr>
        <p:blipFill rotWithShape="1">
          <a:blip r:embed="rId5"/>
          <a:srcRect l="8056" b="8055"/>
          <a:stretch/>
        </p:blipFill>
        <p:spPr>
          <a:xfrm>
            <a:off x="6237075" y="2709323"/>
            <a:ext cx="1904757" cy="1520833"/>
          </a:xfrm>
          <a:prstGeom prst="rect">
            <a:avLst/>
          </a:prstGeom>
        </p:spPr>
      </p:pic>
      <p:pic>
        <p:nvPicPr>
          <p:cNvPr id="54" name="Picture 53">
            <a:extLst>
              <a:ext uri="{FF2B5EF4-FFF2-40B4-BE49-F238E27FC236}">
                <a16:creationId xmlns:a16="http://schemas.microsoft.com/office/drawing/2014/main" id="{3F4D82FB-13DF-4545-9A00-A5DA34BDDF5C}"/>
              </a:ext>
            </a:extLst>
          </p:cNvPr>
          <p:cNvPicPr>
            <a:picLocks noChangeAspect="1"/>
          </p:cNvPicPr>
          <p:nvPr/>
        </p:nvPicPr>
        <p:blipFill rotWithShape="1">
          <a:blip r:embed="rId6"/>
          <a:srcRect l="7807" b="8988"/>
          <a:stretch/>
        </p:blipFill>
        <p:spPr>
          <a:xfrm>
            <a:off x="8172961" y="4580084"/>
            <a:ext cx="1940648" cy="1516903"/>
          </a:xfrm>
          <a:prstGeom prst="rect">
            <a:avLst/>
          </a:prstGeom>
        </p:spPr>
      </p:pic>
      <p:pic>
        <p:nvPicPr>
          <p:cNvPr id="55" name="Picture 54" descr="A screenshot of a cell phone&#10;&#10;Description automatically generated">
            <a:extLst>
              <a:ext uri="{FF2B5EF4-FFF2-40B4-BE49-F238E27FC236}">
                <a16:creationId xmlns:a16="http://schemas.microsoft.com/office/drawing/2014/main" id="{62E94D5A-70EA-4892-97A5-E975A6AA0F81}"/>
              </a:ext>
            </a:extLst>
          </p:cNvPr>
          <p:cNvPicPr>
            <a:picLocks noChangeAspect="1"/>
          </p:cNvPicPr>
          <p:nvPr/>
        </p:nvPicPr>
        <p:blipFill rotWithShape="1">
          <a:blip r:embed="rId7"/>
          <a:srcRect l="6791" b="7790"/>
          <a:stretch/>
        </p:blipFill>
        <p:spPr>
          <a:xfrm>
            <a:off x="10197728" y="2689813"/>
            <a:ext cx="1904757" cy="1553075"/>
          </a:xfrm>
          <a:prstGeom prst="rect">
            <a:avLst/>
          </a:prstGeom>
        </p:spPr>
      </p:pic>
      <p:pic>
        <p:nvPicPr>
          <p:cNvPr id="56" name="Picture 55">
            <a:extLst>
              <a:ext uri="{FF2B5EF4-FFF2-40B4-BE49-F238E27FC236}">
                <a16:creationId xmlns:a16="http://schemas.microsoft.com/office/drawing/2014/main" id="{06FE5D66-96A1-41CA-98B8-2CD3A2A8C350}"/>
              </a:ext>
            </a:extLst>
          </p:cNvPr>
          <p:cNvPicPr>
            <a:picLocks noChangeAspect="1"/>
          </p:cNvPicPr>
          <p:nvPr/>
        </p:nvPicPr>
        <p:blipFill rotWithShape="1">
          <a:blip r:embed="rId8"/>
          <a:srcRect l="6435" b="7404"/>
          <a:stretch/>
        </p:blipFill>
        <p:spPr>
          <a:xfrm>
            <a:off x="4141578" y="2713856"/>
            <a:ext cx="1996430" cy="1477967"/>
          </a:xfrm>
          <a:prstGeom prst="rect">
            <a:avLst/>
          </a:prstGeom>
        </p:spPr>
      </p:pic>
      <p:pic>
        <p:nvPicPr>
          <p:cNvPr id="57" name="Content Placeholder 3">
            <a:extLst>
              <a:ext uri="{FF2B5EF4-FFF2-40B4-BE49-F238E27FC236}">
                <a16:creationId xmlns:a16="http://schemas.microsoft.com/office/drawing/2014/main" id="{704759BD-1D0E-4478-AE28-ED829D8052EC}"/>
              </a:ext>
            </a:extLst>
          </p:cNvPr>
          <p:cNvPicPr>
            <a:picLocks noChangeAspect="1"/>
          </p:cNvPicPr>
          <p:nvPr/>
        </p:nvPicPr>
        <p:blipFill rotWithShape="1">
          <a:blip r:embed="rId9"/>
          <a:srcRect l="8546" b="11233"/>
          <a:stretch/>
        </p:blipFill>
        <p:spPr>
          <a:xfrm>
            <a:off x="4102087" y="4596770"/>
            <a:ext cx="2023766" cy="1498492"/>
          </a:xfrm>
          <a:prstGeom prst="rect">
            <a:avLst/>
          </a:prstGeom>
        </p:spPr>
      </p:pic>
      <p:sp>
        <p:nvSpPr>
          <p:cNvPr id="60" name="TextBox 59">
            <a:extLst>
              <a:ext uri="{FF2B5EF4-FFF2-40B4-BE49-F238E27FC236}">
                <a16:creationId xmlns:a16="http://schemas.microsoft.com/office/drawing/2014/main" id="{F5282A89-17C0-42C5-8214-1B48EB777312}"/>
              </a:ext>
            </a:extLst>
          </p:cNvPr>
          <p:cNvSpPr txBox="1"/>
          <p:nvPr/>
        </p:nvSpPr>
        <p:spPr>
          <a:xfrm>
            <a:off x="4491007" y="2382177"/>
            <a:ext cx="1647001" cy="307777"/>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Naïve Bayes</a:t>
            </a:r>
          </a:p>
        </p:txBody>
      </p:sp>
      <p:sp>
        <p:nvSpPr>
          <p:cNvPr id="61" name="TextBox 60">
            <a:extLst>
              <a:ext uri="{FF2B5EF4-FFF2-40B4-BE49-F238E27FC236}">
                <a16:creationId xmlns:a16="http://schemas.microsoft.com/office/drawing/2014/main" id="{2F31DD62-0594-4EAE-A218-A4B8A1DEC629}"/>
              </a:ext>
            </a:extLst>
          </p:cNvPr>
          <p:cNvSpPr txBox="1"/>
          <p:nvPr/>
        </p:nvSpPr>
        <p:spPr>
          <a:xfrm>
            <a:off x="8747946" y="2397424"/>
            <a:ext cx="639545" cy="307777"/>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SVM</a:t>
            </a:r>
          </a:p>
        </p:txBody>
      </p:sp>
      <p:sp>
        <p:nvSpPr>
          <p:cNvPr id="62" name="TextBox 61">
            <a:extLst>
              <a:ext uri="{FF2B5EF4-FFF2-40B4-BE49-F238E27FC236}">
                <a16:creationId xmlns:a16="http://schemas.microsoft.com/office/drawing/2014/main" id="{DD1453EC-A694-478E-A1FF-7968522F0428}"/>
              </a:ext>
            </a:extLst>
          </p:cNvPr>
          <p:cNvSpPr txBox="1"/>
          <p:nvPr/>
        </p:nvSpPr>
        <p:spPr>
          <a:xfrm>
            <a:off x="10027206" y="2347580"/>
            <a:ext cx="2265415" cy="307777"/>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Decision Tree Classification</a:t>
            </a:r>
          </a:p>
        </p:txBody>
      </p:sp>
      <p:pic>
        <p:nvPicPr>
          <p:cNvPr id="65" name="Picture 64">
            <a:extLst>
              <a:ext uri="{FF2B5EF4-FFF2-40B4-BE49-F238E27FC236}">
                <a16:creationId xmlns:a16="http://schemas.microsoft.com/office/drawing/2014/main" id="{2B982772-B009-46FA-A18E-96B3319CEFFE}"/>
              </a:ext>
            </a:extLst>
          </p:cNvPr>
          <p:cNvPicPr>
            <a:picLocks noChangeAspect="1"/>
          </p:cNvPicPr>
          <p:nvPr/>
        </p:nvPicPr>
        <p:blipFill rotWithShape="1">
          <a:blip r:embed="rId10"/>
          <a:srcRect l="8794" b="9256"/>
          <a:stretch/>
        </p:blipFill>
        <p:spPr>
          <a:xfrm>
            <a:off x="6188117" y="4578148"/>
            <a:ext cx="1933576" cy="1509739"/>
          </a:xfrm>
          <a:prstGeom prst="rect">
            <a:avLst/>
          </a:prstGeom>
        </p:spPr>
      </p:pic>
      <p:sp>
        <p:nvSpPr>
          <p:cNvPr id="51" name="TextBox 50">
            <a:extLst>
              <a:ext uri="{FF2B5EF4-FFF2-40B4-BE49-F238E27FC236}">
                <a16:creationId xmlns:a16="http://schemas.microsoft.com/office/drawing/2014/main" id="{4A87456E-6E22-4A53-B7EC-E4323F665AFE}"/>
              </a:ext>
            </a:extLst>
          </p:cNvPr>
          <p:cNvSpPr txBox="1"/>
          <p:nvPr/>
        </p:nvSpPr>
        <p:spPr>
          <a:xfrm>
            <a:off x="335749" y="6421347"/>
            <a:ext cx="1189810" cy="276999"/>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Classification</a:t>
            </a:r>
            <a:endParaRPr lang="en-US" sz="1000" dirty="0">
              <a:latin typeface="Times New Roman" panose="02020603050405020304" pitchFamily="18" charset="0"/>
              <a:cs typeface="Times New Roman" panose="02020603050405020304" pitchFamily="18" charset="0"/>
            </a:endParaRPr>
          </a:p>
        </p:txBody>
      </p:sp>
      <p:pic>
        <p:nvPicPr>
          <p:cNvPr id="66" name="Content Placeholder 3">
            <a:extLst>
              <a:ext uri="{FF2B5EF4-FFF2-40B4-BE49-F238E27FC236}">
                <a16:creationId xmlns:a16="http://schemas.microsoft.com/office/drawing/2014/main" id="{E8C97FD5-BCF6-4952-AEB3-567D5500353B}"/>
              </a:ext>
            </a:extLst>
          </p:cNvPr>
          <p:cNvPicPr>
            <a:picLocks noGrp="1" noChangeAspect="1"/>
          </p:cNvPicPr>
          <p:nvPr>
            <p:ph idx="1"/>
          </p:nvPr>
        </p:nvPicPr>
        <p:blipFill rotWithShape="1">
          <a:blip r:embed="rId11"/>
          <a:srcRect l="7086" b="7032"/>
          <a:stretch/>
        </p:blipFill>
        <p:spPr>
          <a:xfrm>
            <a:off x="8208852" y="2704631"/>
            <a:ext cx="1904757" cy="1534607"/>
          </a:xfrm>
          <a:prstGeom prst="rect">
            <a:avLst/>
          </a:prstGeom>
        </p:spPr>
      </p:pic>
      <p:sp>
        <p:nvSpPr>
          <p:cNvPr id="68" name="TextBox 67">
            <a:extLst>
              <a:ext uri="{FF2B5EF4-FFF2-40B4-BE49-F238E27FC236}">
                <a16:creationId xmlns:a16="http://schemas.microsoft.com/office/drawing/2014/main" id="{181BCC9D-0E3C-490C-94A3-CD19544AB335}"/>
              </a:ext>
            </a:extLst>
          </p:cNvPr>
          <p:cNvSpPr txBox="1"/>
          <p:nvPr/>
        </p:nvSpPr>
        <p:spPr>
          <a:xfrm>
            <a:off x="6835132" y="2382036"/>
            <a:ext cx="639545" cy="307777"/>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KNN</a:t>
            </a:r>
            <a:endParaRPr lang="en-US" sz="1200" dirty="0">
              <a:latin typeface="Times New Roman" panose="02020603050405020304" pitchFamily="18" charset="0"/>
              <a:cs typeface="Times New Roman" panose="02020603050405020304" pitchFamily="18" charset="0"/>
            </a:endParaRPr>
          </a:p>
        </p:txBody>
      </p:sp>
      <p:pic>
        <p:nvPicPr>
          <p:cNvPr id="69" name="Content Placeholder 3">
            <a:extLst>
              <a:ext uri="{FF2B5EF4-FFF2-40B4-BE49-F238E27FC236}">
                <a16:creationId xmlns:a16="http://schemas.microsoft.com/office/drawing/2014/main" id="{6250D897-CF11-40DA-8D40-EC84A14CDB6A}"/>
              </a:ext>
            </a:extLst>
          </p:cNvPr>
          <p:cNvPicPr>
            <a:picLocks noChangeAspect="1"/>
          </p:cNvPicPr>
          <p:nvPr/>
        </p:nvPicPr>
        <p:blipFill rotWithShape="1">
          <a:blip r:embed="rId12"/>
          <a:srcRect l="6793" b="6320"/>
          <a:stretch/>
        </p:blipFill>
        <p:spPr>
          <a:xfrm>
            <a:off x="10217679" y="4596770"/>
            <a:ext cx="1884470" cy="1492347"/>
          </a:xfrm>
          <a:prstGeom prst="rect">
            <a:avLst/>
          </a:prstGeom>
        </p:spPr>
      </p:pic>
      <p:sp>
        <p:nvSpPr>
          <p:cNvPr id="72" name="Rectangle 71">
            <a:extLst>
              <a:ext uri="{FF2B5EF4-FFF2-40B4-BE49-F238E27FC236}">
                <a16:creationId xmlns:a16="http://schemas.microsoft.com/office/drawing/2014/main" id="{68542A1C-2980-4436-8D8A-EB627F1BFA52}"/>
              </a:ext>
            </a:extLst>
          </p:cNvPr>
          <p:cNvSpPr/>
          <p:nvPr/>
        </p:nvSpPr>
        <p:spPr>
          <a:xfrm>
            <a:off x="1846880" y="6190514"/>
            <a:ext cx="2298962" cy="461665"/>
          </a:xfrm>
          <a:prstGeom prst="rect">
            <a:avLst/>
          </a:prstGeom>
        </p:spPr>
        <p:txBody>
          <a:bodyPr wrap="square">
            <a:spAutoFit/>
          </a:bodyPr>
          <a:lstStyle/>
          <a:p>
            <a:pPr algn="ctr"/>
            <a:r>
              <a:rPr lang="en-US" sz="1200" dirty="0">
                <a:latin typeface="Times New Roman" panose="02020603050405020304" pitchFamily="18" charset="0"/>
                <a:cs typeface="Times New Roman" panose="02020603050405020304" pitchFamily="18" charset="0"/>
              </a:rPr>
              <a:t>﻿Confusion Matrix : [65, 3]</a:t>
            </a:r>
          </a:p>
          <a:p>
            <a:pPr algn="ctr"/>
            <a:r>
              <a:rPr lang="en-US" sz="1200" dirty="0">
                <a:latin typeface="Times New Roman" panose="02020603050405020304" pitchFamily="18" charset="0"/>
                <a:cs typeface="Times New Roman" panose="02020603050405020304" pitchFamily="18" charset="0"/>
              </a:rPr>
              <a:t>		       [8, 24]</a:t>
            </a:r>
          </a:p>
        </p:txBody>
      </p:sp>
      <p:sp>
        <p:nvSpPr>
          <p:cNvPr id="74" name="Rectangle 73">
            <a:extLst>
              <a:ext uri="{FF2B5EF4-FFF2-40B4-BE49-F238E27FC236}">
                <a16:creationId xmlns:a16="http://schemas.microsoft.com/office/drawing/2014/main" id="{447526C8-182F-4404-BB89-1D5BA0F325A0}"/>
              </a:ext>
            </a:extLst>
          </p:cNvPr>
          <p:cNvSpPr/>
          <p:nvPr/>
        </p:nvSpPr>
        <p:spPr>
          <a:xfrm>
            <a:off x="3962431" y="6180810"/>
            <a:ext cx="2298962" cy="461665"/>
          </a:xfrm>
          <a:prstGeom prst="rect">
            <a:avLst/>
          </a:prstGeom>
        </p:spPr>
        <p:txBody>
          <a:bodyPr wrap="square">
            <a:spAutoFit/>
          </a:bodyPr>
          <a:lstStyle/>
          <a:p>
            <a:pPr algn="ctr"/>
            <a:r>
              <a:rPr lang="en-US" sz="1200" dirty="0">
                <a:latin typeface="Times New Roman" panose="02020603050405020304" pitchFamily="18" charset="0"/>
                <a:cs typeface="Times New Roman" panose="02020603050405020304" pitchFamily="18" charset="0"/>
              </a:rPr>
              <a:t>﻿Confusion Matrix : [65, 3]</a:t>
            </a:r>
          </a:p>
          <a:p>
            <a:pPr algn="ctr"/>
            <a:r>
              <a:rPr lang="en-US" sz="1200" dirty="0">
                <a:latin typeface="Times New Roman" panose="02020603050405020304" pitchFamily="18" charset="0"/>
                <a:cs typeface="Times New Roman" panose="02020603050405020304" pitchFamily="18" charset="0"/>
              </a:rPr>
              <a:t>		       [7, 25]</a:t>
            </a:r>
          </a:p>
        </p:txBody>
      </p:sp>
      <p:sp>
        <p:nvSpPr>
          <p:cNvPr id="76" name="Rectangle 75">
            <a:extLst>
              <a:ext uri="{FF2B5EF4-FFF2-40B4-BE49-F238E27FC236}">
                <a16:creationId xmlns:a16="http://schemas.microsoft.com/office/drawing/2014/main" id="{3E91E0AD-CB1D-4EF4-AF33-0B44121E3027}"/>
              </a:ext>
            </a:extLst>
          </p:cNvPr>
          <p:cNvSpPr/>
          <p:nvPr/>
        </p:nvSpPr>
        <p:spPr>
          <a:xfrm>
            <a:off x="5967392" y="6180810"/>
            <a:ext cx="2298962" cy="461665"/>
          </a:xfrm>
          <a:prstGeom prst="rect">
            <a:avLst/>
          </a:prstGeom>
        </p:spPr>
        <p:txBody>
          <a:bodyPr wrap="square">
            <a:spAutoFit/>
          </a:bodyPr>
          <a:lstStyle/>
          <a:p>
            <a:pPr algn="ctr"/>
            <a:r>
              <a:rPr lang="en-US" sz="1200" dirty="0">
                <a:latin typeface="Times New Roman" panose="02020603050405020304" pitchFamily="18" charset="0"/>
                <a:cs typeface="Times New Roman" panose="02020603050405020304" pitchFamily="18" charset="0"/>
              </a:rPr>
              <a:t>﻿Confusion Matrix : [64, 4]</a:t>
            </a:r>
          </a:p>
          <a:p>
            <a:pPr algn="ctr"/>
            <a:r>
              <a:rPr lang="en-US" sz="1200" dirty="0">
                <a:latin typeface="Times New Roman" panose="02020603050405020304" pitchFamily="18" charset="0"/>
                <a:cs typeface="Times New Roman" panose="02020603050405020304" pitchFamily="18" charset="0"/>
              </a:rPr>
              <a:t>		        [3, 29]</a:t>
            </a:r>
          </a:p>
        </p:txBody>
      </p:sp>
      <p:sp>
        <p:nvSpPr>
          <p:cNvPr id="77" name="Rectangle 76">
            <a:extLst>
              <a:ext uri="{FF2B5EF4-FFF2-40B4-BE49-F238E27FC236}">
                <a16:creationId xmlns:a16="http://schemas.microsoft.com/office/drawing/2014/main" id="{8835D0B0-05EA-4A3A-80E6-C785A75ECA09}"/>
              </a:ext>
            </a:extLst>
          </p:cNvPr>
          <p:cNvSpPr/>
          <p:nvPr/>
        </p:nvSpPr>
        <p:spPr>
          <a:xfrm>
            <a:off x="7993804" y="6196083"/>
            <a:ext cx="2298962" cy="461665"/>
          </a:xfrm>
          <a:prstGeom prst="rect">
            <a:avLst/>
          </a:prstGeom>
        </p:spPr>
        <p:txBody>
          <a:bodyPr wrap="square">
            <a:spAutoFit/>
          </a:bodyPr>
          <a:lstStyle/>
          <a:p>
            <a:pPr algn="ctr"/>
            <a:r>
              <a:rPr lang="en-US" sz="1200" dirty="0">
                <a:latin typeface="Times New Roman" panose="02020603050405020304" pitchFamily="18" charset="0"/>
                <a:cs typeface="Times New Roman" panose="02020603050405020304" pitchFamily="18" charset="0"/>
              </a:rPr>
              <a:t>﻿Confusion Matrix : [66, 2]</a:t>
            </a:r>
          </a:p>
          <a:p>
            <a:pPr algn="ctr"/>
            <a:r>
              <a:rPr lang="en-US" sz="1200" dirty="0">
                <a:latin typeface="Times New Roman" panose="02020603050405020304" pitchFamily="18" charset="0"/>
                <a:cs typeface="Times New Roman" panose="02020603050405020304" pitchFamily="18" charset="0"/>
              </a:rPr>
              <a:t>		       [8, 24]</a:t>
            </a:r>
          </a:p>
        </p:txBody>
      </p:sp>
      <p:sp>
        <p:nvSpPr>
          <p:cNvPr id="79" name="Rectangle 78">
            <a:extLst>
              <a:ext uri="{FF2B5EF4-FFF2-40B4-BE49-F238E27FC236}">
                <a16:creationId xmlns:a16="http://schemas.microsoft.com/office/drawing/2014/main" id="{55C38A9D-1A72-4179-9B44-0284E3BF943C}"/>
              </a:ext>
            </a:extLst>
          </p:cNvPr>
          <p:cNvSpPr/>
          <p:nvPr/>
        </p:nvSpPr>
        <p:spPr>
          <a:xfrm>
            <a:off x="10010432" y="6180809"/>
            <a:ext cx="2298962" cy="461665"/>
          </a:xfrm>
          <a:prstGeom prst="rect">
            <a:avLst/>
          </a:prstGeom>
        </p:spPr>
        <p:txBody>
          <a:bodyPr wrap="square">
            <a:spAutoFit/>
          </a:bodyPr>
          <a:lstStyle/>
          <a:p>
            <a:pPr algn="ctr"/>
            <a:r>
              <a:rPr lang="en-US" sz="1200" dirty="0">
                <a:latin typeface="Times New Roman" panose="02020603050405020304" pitchFamily="18" charset="0"/>
                <a:cs typeface="Times New Roman" panose="02020603050405020304" pitchFamily="18" charset="0"/>
              </a:rPr>
              <a:t>﻿Confusion Matrix : [62, 6]</a:t>
            </a:r>
          </a:p>
          <a:p>
            <a:pPr algn="ctr"/>
            <a:r>
              <a:rPr lang="en-US" sz="1200" dirty="0">
                <a:latin typeface="Times New Roman" panose="02020603050405020304" pitchFamily="18" charset="0"/>
                <a:cs typeface="Times New Roman" panose="02020603050405020304" pitchFamily="18" charset="0"/>
              </a:rPr>
              <a:t>		       [3, 29]</a:t>
            </a:r>
          </a:p>
        </p:txBody>
      </p:sp>
      <p:sp>
        <p:nvSpPr>
          <p:cNvPr id="16" name="Arrow: Down 15">
            <a:extLst>
              <a:ext uri="{FF2B5EF4-FFF2-40B4-BE49-F238E27FC236}">
                <a16:creationId xmlns:a16="http://schemas.microsoft.com/office/drawing/2014/main" id="{2497BE53-2E75-49E3-8A76-3E325D175F96}"/>
              </a:ext>
            </a:extLst>
          </p:cNvPr>
          <p:cNvSpPr/>
          <p:nvPr/>
        </p:nvSpPr>
        <p:spPr>
          <a:xfrm>
            <a:off x="740230" y="2718857"/>
            <a:ext cx="116114" cy="18281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Arrow: Down 80">
            <a:extLst>
              <a:ext uri="{FF2B5EF4-FFF2-40B4-BE49-F238E27FC236}">
                <a16:creationId xmlns:a16="http://schemas.microsoft.com/office/drawing/2014/main" id="{A2ED22CC-AD39-4F14-A922-CA3331E3F98A}"/>
              </a:ext>
            </a:extLst>
          </p:cNvPr>
          <p:cNvSpPr/>
          <p:nvPr/>
        </p:nvSpPr>
        <p:spPr>
          <a:xfrm>
            <a:off x="720778" y="3511226"/>
            <a:ext cx="116114" cy="18281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Arrow: Down 81">
            <a:extLst>
              <a:ext uri="{FF2B5EF4-FFF2-40B4-BE49-F238E27FC236}">
                <a16:creationId xmlns:a16="http://schemas.microsoft.com/office/drawing/2014/main" id="{D85BE898-F972-4C6F-9D83-E4B45C9984A9}"/>
              </a:ext>
            </a:extLst>
          </p:cNvPr>
          <p:cNvSpPr/>
          <p:nvPr/>
        </p:nvSpPr>
        <p:spPr>
          <a:xfrm>
            <a:off x="744289" y="4288336"/>
            <a:ext cx="116114" cy="18281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Arrow: Down 82">
            <a:extLst>
              <a:ext uri="{FF2B5EF4-FFF2-40B4-BE49-F238E27FC236}">
                <a16:creationId xmlns:a16="http://schemas.microsoft.com/office/drawing/2014/main" id="{3CC38AD3-A1E7-4E27-902E-A57FD79D3F4D}"/>
              </a:ext>
            </a:extLst>
          </p:cNvPr>
          <p:cNvSpPr/>
          <p:nvPr/>
        </p:nvSpPr>
        <p:spPr>
          <a:xfrm>
            <a:off x="742924" y="5044053"/>
            <a:ext cx="116114" cy="18281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Arrow: Down 83">
            <a:extLst>
              <a:ext uri="{FF2B5EF4-FFF2-40B4-BE49-F238E27FC236}">
                <a16:creationId xmlns:a16="http://schemas.microsoft.com/office/drawing/2014/main" id="{8C5D9EA8-5364-4726-85ED-5C12D5918CE4}"/>
              </a:ext>
            </a:extLst>
          </p:cNvPr>
          <p:cNvSpPr/>
          <p:nvPr/>
        </p:nvSpPr>
        <p:spPr>
          <a:xfrm>
            <a:off x="743028" y="5662521"/>
            <a:ext cx="116114" cy="18281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Arrow: Down 84">
            <a:extLst>
              <a:ext uri="{FF2B5EF4-FFF2-40B4-BE49-F238E27FC236}">
                <a16:creationId xmlns:a16="http://schemas.microsoft.com/office/drawing/2014/main" id="{4BE94902-A8E3-42A8-BAC0-AA8A82FAFC1F}"/>
              </a:ext>
            </a:extLst>
          </p:cNvPr>
          <p:cNvSpPr/>
          <p:nvPr/>
        </p:nvSpPr>
        <p:spPr>
          <a:xfrm>
            <a:off x="764696" y="6244101"/>
            <a:ext cx="116114" cy="18281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339809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Template>
  <TotalTime>428</TotalTime>
  <Words>248</Words>
  <Application>Microsoft Office PowerPoint</Application>
  <PresentationFormat>Widescreen</PresentationFormat>
  <Paragraphs>28</Paragraphs>
  <Slides>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vt:i4>
      </vt:variant>
    </vt:vector>
  </HeadingPairs>
  <TitlesOfParts>
    <vt:vector size="7" baseType="lpstr">
      <vt:lpstr>Arial</vt:lpstr>
      <vt:lpstr>Calibri</vt:lpstr>
      <vt:lpstr>Century Gothic</vt:lpstr>
      <vt:lpstr>Times New Roman</vt:lpstr>
      <vt:lpstr>Wingdings 3</vt:lpstr>
      <vt:lpstr>Ion</vt:lpstr>
      <vt:lpstr>Classification of Potential Buyers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Chirakala, Sai Sathvick</dc:creator>
  <cp:lastModifiedBy>Naik, Maitreyi</cp:lastModifiedBy>
  <cp:revision>29</cp:revision>
  <dcterms:created xsi:type="dcterms:W3CDTF">2020-04-15T20:51:58Z</dcterms:created>
  <dcterms:modified xsi:type="dcterms:W3CDTF">2020-05-05T01:58:40Z</dcterms:modified>
</cp:coreProperties>
</file>